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71" r:id="rId3"/>
    <p:sldId id="261" r:id="rId4"/>
    <p:sldId id="498" r:id="rId5"/>
    <p:sldId id="551" r:id="rId6"/>
    <p:sldId id="499" r:id="rId7"/>
    <p:sldId id="534" r:id="rId8"/>
    <p:sldId id="552" r:id="rId9"/>
    <p:sldId id="506" r:id="rId10"/>
    <p:sldId id="564" r:id="rId11"/>
    <p:sldId id="568" r:id="rId12"/>
    <p:sldId id="597" r:id="rId13"/>
    <p:sldId id="598" r:id="rId14"/>
    <p:sldId id="478" r:id="rId15"/>
    <p:sldId id="437" r:id="rId16"/>
    <p:sldId id="529" r:id="rId17"/>
    <p:sldId id="530" r:id="rId18"/>
    <p:sldId id="527" r:id="rId19"/>
    <p:sldId id="541" r:id="rId20"/>
    <p:sldId id="508" r:id="rId21"/>
    <p:sldId id="423" r:id="rId22"/>
    <p:sldId id="492" r:id="rId23"/>
    <p:sldId id="469" r:id="rId24"/>
    <p:sldId id="544" r:id="rId25"/>
    <p:sldId id="509" r:id="rId26"/>
    <p:sldId id="526" r:id="rId27"/>
    <p:sldId id="483" r:id="rId28"/>
    <p:sldId id="600" r:id="rId29"/>
    <p:sldId id="474" r:id="rId30"/>
    <p:sldId id="538" r:id="rId31"/>
    <p:sldId id="599" r:id="rId32"/>
    <p:sldId id="592" r:id="rId33"/>
    <p:sldId id="463" r:id="rId34"/>
    <p:sldId id="542" r:id="rId35"/>
    <p:sldId id="543" r:id="rId36"/>
  </p:sldIdLst>
  <p:sldSz cx="12192000" cy="6858000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나눔스퀘어" panose="020B0600000101010101" pitchFamily="50" charset="-127"/>
      <p:regular r:id="rId39"/>
      <p:bold r:id="rId40"/>
      <p:italic r:id="rId41"/>
      <p:boldItalic r:id="rId42"/>
    </p:embeddedFont>
    <p:embeddedFont>
      <p:font typeface="나눔스퀘어 Bold" panose="020B0600000101010101" pitchFamily="50" charset="-127"/>
      <p:regular r:id="rId43"/>
      <p:bold r:id="rId44"/>
      <p:italic r:id="rId45"/>
      <p:boldItalic r:id="rId46"/>
    </p:embeddedFont>
    <p:embeddedFont>
      <p:font typeface="나눔스퀘어 ExtraBold" panose="020B0600000101010101" pitchFamily="50" charset="-127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2CC"/>
    <a:srgbClr val="7030A0"/>
    <a:srgbClr val="4472C4"/>
    <a:srgbClr val="FFFFFF"/>
    <a:srgbClr val="404040"/>
    <a:srgbClr val="FFFF00"/>
    <a:srgbClr val="E6E6E6"/>
    <a:srgbClr val="067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 autoAdjust="0"/>
    <p:restoredTop sz="72179" autoAdjust="0"/>
  </p:normalViewPr>
  <p:slideViewPr>
    <p:cSldViewPr snapToGrid="0">
      <p:cViewPr varScale="1">
        <p:scale>
          <a:sx n="87" d="100"/>
          <a:sy n="87" d="100"/>
        </p:scale>
        <p:origin x="1896" y="6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Hello~ Myname is Cheonsol Lee.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a master student at KAIST KSE.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research subject is “Multi-Relational Stacking Ensemble Recommender System Using Cinematic Experience”.</a:t>
            </a:r>
          </a:p>
          <a:p>
            <a:pPr fontAlgn="base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use the concept of Cinematic Experience, which is frequently used in film-related literature.</a:t>
            </a:r>
            <a:br>
              <a:rPr lang="en-US" altLang="ko-KR"/>
            </a:br>
            <a:r>
              <a:rPr lang="en-US" altLang="ko-KR"/>
              <a:t>In my research, index terms are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GNN, recommender system, sentiment analysis, emotional analysis, and BERT.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example is BERT + recommender system.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train BERT by using reviews as inputs and ratings as outputs,</a:t>
            </a: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recommender system can be implemented / only with the BERT model.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the GNN model as the baseline model to further improve the performance of related research.</a:t>
            </a:r>
          </a:p>
          <a:p>
            <a:pPr lvl="0" latinLnBrk="1"/>
            <a:endParaRPr lang="en-US" altLang="ko-Kore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GNN model used for matrix completion / is divided into node-level and graph-level methods.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node-level GNN, it focuses on each user and item to create subtree embeddings </a:t>
            </a: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dot-product them to predict ratings.</a:t>
            </a: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Representatively, there is a GCMC model.</a:t>
            </a:r>
          </a:p>
          <a:p>
            <a:pPr lvl="0" latinLnBrk="1"/>
            <a:endParaRPr lang="en-US" altLang="ko-Kore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graph-level GNN, it focuses on the subgraph embedding.</a:t>
            </a: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Representatively, there is a IGMC model.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 research, I used GCMC model. </a:t>
            </a: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the IGMC model in a follow-up study.</a:t>
            </a: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0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Convolutional Matrix Completion is released in KDD 2018. / They call it GCMC for short.</a:t>
            </a:r>
          </a:p>
          <a:p>
            <a:pPr marL="0" lvl="0" indent="0" latinLnBrk="1">
              <a:buNone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GCMC model transforms / the user-item's rating matrix / into a bipartite graph and uses a graph autoencoder to predict missing ratings.</a:t>
            </a:r>
            <a:br>
              <a:rPr lang="en-US" altLang="ko-KR"/>
            </a:br>
            <a:br>
              <a:rPr lang="en-US" altLang="ko-KR"/>
            </a:b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proposed framework is as follows.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 dataset are crawled from the movie review site called Rotten tomatoes.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 and emotion are extracted through the BERT models.</a:t>
            </a: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BERT models were trained with training set / for sentiment and emotion analysis in advance.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Rating, sentiment, and emotion are combined into a multi-relational graph.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this multi-relational graph, we can predict missing rating.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23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is used as the baseline model, / which obtains user and item embedding.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GCMC Encoder, I added the IDEA.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4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made already multi-relational graph.</a:t>
            </a:r>
          </a:p>
          <a:p>
            <a:pPr marL="0" lvl="0" indent="0" latinLnBrk="1">
              <a:buNone/>
            </a:pP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input this graph into GCMC Encoder.</a:t>
            </a:r>
          </a:p>
          <a:p>
            <a:pPr marL="0" lvl="0" indent="0" latinLnBrk="1">
              <a:buNone/>
            </a:pP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and item embeddings are the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 / of including three types information.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multi-relational graph.</a:t>
            </a:r>
          </a:p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three edge types such as rating, sentiment and emotion.</a:t>
            </a:r>
          </a:p>
          <a:p>
            <a:pPr marL="0" lvl="0" indent="0" latinLnBrk="1">
              <a:buNone/>
            </a:pP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GCMC Encoder, / a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djacency matrices are generated according to the rating, sentiment, and emotion score.</a:t>
            </a:r>
          </a:p>
          <a:p>
            <a:pPr marL="0" lvl="0" indent="0" latinLnBrk="1">
              <a:buNone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example / when rating score 3 is represented into adjacency matix.</a:t>
            </a:r>
          </a:p>
          <a:p>
            <a:pPr marL="0" lvl="0" indent="0" latinLnBrk="1">
              <a:buNone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a crawled dataset from a movie review site called rotten tomatoes.</a:t>
            </a:r>
          </a:p>
          <a:p>
            <a:pPr lvl="0" latinLnBrk="1"/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experimented with data / had both ratings and reviews.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Simillary general recommender system data, the data graphs are long-tail shape.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data left more than 20 reviews.</a:t>
            </a: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exclude the cold-start problem, /  the train/test data was configured at a ratio of 9 to 1 according to timestamp.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sentiment and emotion data from the review,</a:t>
            </a: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trained independent BERT models using training sets / for sentiment and emotion analysis in Kaggle.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entering Rotten tomato's review data into BERT models, sentiment and emotion data were obtained </a:t>
            </a: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 we used them as edge information on the graph.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grid search, we tried to analyze the results / with the best performances.</a:t>
            </a:r>
          </a:p>
          <a:p>
            <a:pPr lvl="0" latinLnBrk="1"/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traditional model, collaborative filtering, SVD, and SVD++ were used.</a:t>
            </a:r>
            <a:br>
              <a:rPr lang="en-US" altLang="ko-KR"/>
            </a:br>
            <a:r>
              <a:rPr lang="en-US" altLang="ko-KR"/>
              <a:t>As a GNN model, GCMC was used.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 table is as follows.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GNN-based methods are better than traditional methods.</a:t>
            </a: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CX information is combined with a rating, / it is possible to improve the performance of the recommender system.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information can be used in a graph-based recommender system through a method of stacking BERT.</a:t>
            </a:r>
          </a:p>
          <a:p>
            <a:pPr marL="228600" lvl="0" indent="-228600" latinLnBrk="1">
              <a:buAutoNum type="arabicPeriod"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Cinematic Experience(CX) information can be a significant feature.</a:t>
            </a:r>
          </a:p>
          <a:p>
            <a:pPr marL="228600" lvl="0" indent="-228600" latinLnBrk="1">
              <a:buAutoNum type="arabicPeriod"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the graph reflects the multi-relational information between users and items,                   CX information can be expected to improve performance in a graph-based method.</a:t>
            </a:r>
          </a:p>
          <a:p>
            <a:pPr marL="228600" lvl="0" indent="-228600" latinLnBrk="1">
              <a:buAutoNum type="arabicPeriod"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Multi-relational graphs can be reflected in the manner we propose, and multi-relations can be replaced by other meta-information between users and items.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/>
              <a:t>Thank you for listening.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5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 상세 설명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1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데이터셋으로 선정한 이유는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추천시스템에서 사용하는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movielens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벤치마크 데이터셋은 평점 스케일이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 단위로 구성됩니다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rotten tomato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데이터는 이렇게 독특한 평점 시스템 방식을 도입하고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7.9348, 4/5, B+, 6/10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처럼 각자 본인 만의 기준에 따라 자유롭게 평점을 남길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스케일이 다른 평점데이터들이 정제가 필요할 뿐만 아니라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실무의 데이터와 가장 유사하다고 판단했고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연구의 모델이 해당 데이터에도 적용할 수 있음을 보이려 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전처리는 다음과 같은 기준으로 진행했습니다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그룹은 다음과 같은 기준으로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부여했고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9,794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사용자를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아이템 정보는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17,614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데이터를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7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industry of Recommender system, 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company needs User Experience for personalized marketing.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they collects UX information through customer report or reviews.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watching the movies, UX may be expressed as Sentiment/Emotion data.</a:t>
            </a:r>
          </a:p>
          <a:p>
            <a:pPr fontAlgn="base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journal of movie, they use frequently Cinematic Experience word.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means </a:t>
            </a:r>
            <a:r>
              <a:rPr lang="en-US" altLang="ko-KR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unforgettable experiences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watching a film.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detail, it is divided into physical feature and psychological feature.</a:t>
            </a:r>
          </a:p>
          <a:p>
            <a:pPr fontAlgn="base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 research, I focused on user’s psychological features such as sentiment and emotion.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rating only has a limited CX scope, there is a fundamental limitation of recommendation.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the CX field has not been fully researched.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sentiment, emotion information is extracted in review, they can be used as meaningful features.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tell you an example / of the industry / that is paying attention to the Cinematic Experience.</a:t>
            </a: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two cases / where companies use sentiment and emotion / for personalized recommendation.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according to Netflix's technical report, / emotional analysis is used to improve CX.</a:t>
            </a: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obtain customer feedback in the review / and conduct emotional analysis. </a:t>
            </a: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 they apply it to the business.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YouTube is asking for continuous feedback / only for premium customers.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way, / I would like to tell you that / the industry is interested in sentiment and emotion, / and there is a need for our research.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 reseach, I will use sentiment and emotion.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defined their concepts differently.</a:t>
            </a:r>
          </a:p>
          <a:p>
            <a:pPr fontAlgn="base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 divides user’s positiveand negative feelings into 5-levels. 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larger the number, the more positive it is. So, it is ordinal type.</a:t>
            </a:r>
          </a:p>
          <a:p>
            <a:pPr fontAlgn="base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 divides user’s psychological feelings into 6-levels. </a:t>
            </a:r>
          </a:p>
          <a:p>
            <a:pPr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represents independent feelings. So, it is categorical type.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2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Research Question come up with two ideas.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Is it possible to improve performance by embedding affective </a:t>
            </a:r>
            <a:r>
              <a:rPr lang="en-US" altLang="ko-KR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model?</a:t>
            </a:r>
          </a:p>
          <a:p>
            <a:pPr lvl="0" latinLnBrk="1"/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Which model performs the best rating prediction in algorithms?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explain it on the next page.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example is sentiment analysis + recommender system.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data is analyzed through emotional dictionary and statistical method,</a:t>
            </a:r>
            <a:br>
              <a:rPr lang="en-US" altLang="ko-KR"/>
            </a:br>
            <a:r>
              <a:rPr lang="en-US" altLang="ko-KR"/>
              <a:t>After that, c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ombine this with the original rating / to create new ratings.</a:t>
            </a:r>
          </a:p>
          <a:p>
            <a:pPr lvl="0" latinLnBrk="1"/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It is original ratings. Bottom side is new ratings.</a:t>
            </a:r>
          </a:p>
          <a:p>
            <a:pPr lvl="0" latinLnBrk="1"/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new ratings enter the recommender system / and predict the missing rating.</a:t>
            </a:r>
            <a:br>
              <a:rPr lang="en-US" altLang="ko-KR"/>
            </a:br>
            <a:endParaRPr lang="en-US" altLang="ko-KR"/>
          </a:p>
          <a:p>
            <a:pPr lvl="0" latinLnBrk="1"/>
            <a:r>
              <a:rPr lang="en-US" altLang="ko-KR"/>
              <a:t>This research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argues as follows.</a:t>
            </a:r>
            <a:br>
              <a:rPr lang="en-US" altLang="ko-KR"/>
            </a:b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review is quantified, elaborate recommendations are possible.</a:t>
            </a:r>
          </a:p>
          <a:p>
            <a:pPr lvl="0" latinLnBrk="1"/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 analysis methods that were only possible with structured data are possible.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145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Multi-Relational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Stacking Ensemble Recommender </a:t>
            </a: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System Using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246226" y="4446296"/>
            <a:ext cx="382108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Master Student at KAIST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KSE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Cheonsol Lee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http://www.bigcomputing.org/images/bigcomp_logo.png?crc=234745013">
            <a:extLst>
              <a:ext uri="{FF2B5EF4-FFF2-40B4-BE49-F238E27FC236}">
                <a16:creationId xmlns:a16="http://schemas.microsoft.com/office/drawing/2014/main" id="{FE283579-C293-4743-AE96-F36EA5B9E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850" y="67730"/>
            <a:ext cx="1830963" cy="52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215512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3898077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215512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5765368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212569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5732197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003175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38815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594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FB6F9-7C68-476D-B7E7-7B50C2DF241A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System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BERT Sentiment Analysis (JIIS 2021)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GNNs for matrix completion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GNN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It focuses on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user or item embedding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Graph-level GNN: It focuses on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subgraph embedding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33B3E-78DC-463E-BB0A-6ACFE8447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31"/>
          <a:stretch/>
        </p:blipFill>
        <p:spPr>
          <a:xfrm>
            <a:off x="7023427" y="2729652"/>
            <a:ext cx="1832905" cy="33723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D2335C8-0425-41BE-94C3-25319973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3"/>
          <a:stretch/>
        </p:blipFill>
        <p:spPr>
          <a:xfrm>
            <a:off x="1852462" y="2729653"/>
            <a:ext cx="3380118" cy="337233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E49A80B-4484-47D1-B901-11F7FF59E8C6}"/>
              </a:ext>
            </a:extLst>
          </p:cNvPr>
          <p:cNvSpPr txBox="1"/>
          <p:nvPr/>
        </p:nvSpPr>
        <p:spPr>
          <a:xfrm>
            <a:off x="2113349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&lt;Node-level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9D11B7-99F8-466A-8AA8-FE1CA1DB9567}"/>
              </a:ext>
            </a:extLst>
          </p:cNvPr>
          <p:cNvSpPr txBox="1"/>
          <p:nvPr/>
        </p:nvSpPr>
        <p:spPr>
          <a:xfrm>
            <a:off x="6510707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&lt;Graph-level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F73AB0-D39C-40CF-AA25-A74B45B595A2}"/>
              </a:ext>
            </a:extLst>
          </p:cNvPr>
          <p:cNvSpPr txBox="1"/>
          <p:nvPr/>
        </p:nvSpPr>
        <p:spPr>
          <a:xfrm>
            <a:off x="3672965" y="6101985"/>
            <a:ext cx="285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GCMC</a:t>
            </a:r>
            <a:endParaRPr lang="ko-KR" altLang="en-US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78CA09-838E-45F8-A75B-66592BF04C08}"/>
              </a:ext>
            </a:extLst>
          </p:cNvPr>
          <p:cNvSpPr txBox="1"/>
          <p:nvPr/>
        </p:nvSpPr>
        <p:spPr>
          <a:xfrm>
            <a:off x="8150536" y="6101985"/>
            <a:ext cx="285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IGMC</a:t>
            </a:r>
            <a:endParaRPr lang="ko-KR" altLang="en-US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F582B-0D47-472F-9BC5-8316A5A9B4F9}"/>
              </a:ext>
            </a:extLst>
          </p:cNvPr>
          <p:cNvSpPr txBox="1"/>
          <p:nvPr/>
        </p:nvSpPr>
        <p:spPr>
          <a:xfrm>
            <a:off x="1307621" y="6582161"/>
            <a:ext cx="4587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6F740-0277-4CE5-842C-E51C04D35487}"/>
              </a:ext>
            </a:extLst>
          </p:cNvPr>
          <p:cNvSpPr txBox="1"/>
          <p:nvPr/>
        </p:nvSpPr>
        <p:spPr>
          <a:xfrm>
            <a:off x="5980385" y="6582161"/>
            <a:ext cx="5896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26BD9E-13B0-4FE2-982A-C752FB1CCC49}"/>
              </a:ext>
            </a:extLst>
          </p:cNvPr>
          <p:cNvSpPr/>
          <p:nvPr/>
        </p:nvSpPr>
        <p:spPr>
          <a:xfrm>
            <a:off x="1520414" y="2685013"/>
            <a:ext cx="4090677" cy="3740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7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new ratings by transforming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recommendation models.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user(age, gender, and occupation), item(genre, title, and year of the movie)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 – GCMC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7828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3560557" y="1313819"/>
            <a:ext cx="1816579" cy="3788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Web 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D480E6-A88A-4C42-ADA2-0BAE00844611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3270927" y="3718380"/>
            <a:ext cx="0" cy="190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2092643" y="1171945"/>
            <a:ext cx="8006714" cy="51814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3560556" y="1910620"/>
            <a:ext cx="1816579" cy="58221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Movie 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C0C6BE-FD09-40E9-BBDC-CACF9C4C6853}"/>
              </a:ext>
            </a:extLst>
          </p:cNvPr>
          <p:cNvCxnSpPr>
            <a:cxnSpLocks/>
            <a:stCxn id="34" idx="2"/>
            <a:endCxn id="10" idx="1"/>
          </p:cNvCxnSpPr>
          <p:nvPr/>
        </p:nvCxnSpPr>
        <p:spPr>
          <a:xfrm flipH="1">
            <a:off x="4468846" y="1692633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3560557" y="2710824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Sampling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28667E-BA59-49B1-A2A6-D75695E16889}"/>
              </a:ext>
            </a:extLst>
          </p:cNvPr>
          <p:cNvCxnSpPr>
            <a:cxnSpLocks/>
            <a:stCxn id="10" idx="3"/>
            <a:endCxn id="37" idx="0"/>
          </p:cNvCxnSpPr>
          <p:nvPr/>
        </p:nvCxnSpPr>
        <p:spPr>
          <a:xfrm>
            <a:off x="4468846" y="2492837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2362637" y="3420591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4C6981-C73A-462F-B650-2FCB02ECDB1A}"/>
              </a:ext>
            </a:extLst>
          </p:cNvPr>
          <p:cNvSpPr/>
          <p:nvPr/>
        </p:nvSpPr>
        <p:spPr>
          <a:xfrm>
            <a:off x="2362637" y="3908946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238C98-ECA2-4F43-902E-4C9CAEE2431E}"/>
              </a:ext>
            </a:extLst>
          </p:cNvPr>
          <p:cNvSpPr/>
          <p:nvPr/>
        </p:nvSpPr>
        <p:spPr>
          <a:xfrm>
            <a:off x="4883107" y="3420591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7A9A5BE-C93F-432C-8C90-02244CDF071B}"/>
              </a:ext>
            </a:extLst>
          </p:cNvPr>
          <p:cNvCxnSpPr>
            <a:cxnSpLocks/>
          </p:cNvCxnSpPr>
          <p:nvPr/>
        </p:nvCxnSpPr>
        <p:spPr>
          <a:xfrm>
            <a:off x="3270926" y="3219668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3955742-46D7-4640-8929-EC598FC59227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3270927" y="3206604"/>
            <a:ext cx="0" cy="213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22C0ED0-D69F-43F9-8A5C-E308CF062E51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5791395" y="3206314"/>
            <a:ext cx="2" cy="214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6252012-4466-4C43-9A10-B9FF3612A63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468847" y="3061895"/>
            <a:ext cx="0" cy="157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D99B0B-46F0-4F0E-9BC8-E891FE4492DE}"/>
              </a:ext>
            </a:extLst>
          </p:cNvPr>
          <p:cNvSpPr/>
          <p:nvPr/>
        </p:nvSpPr>
        <p:spPr>
          <a:xfrm>
            <a:off x="4883106" y="3908946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13D50-3931-424C-93B6-D297A2243EC0}"/>
              </a:ext>
            </a:extLst>
          </p:cNvPr>
          <p:cNvSpPr/>
          <p:nvPr/>
        </p:nvSpPr>
        <p:spPr>
          <a:xfrm>
            <a:off x="7304545" y="3632251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C82848-5F16-4D5B-A11D-233427601994}"/>
              </a:ext>
            </a:extLst>
          </p:cNvPr>
          <p:cNvSpPr/>
          <p:nvPr/>
        </p:nvSpPr>
        <p:spPr>
          <a:xfrm>
            <a:off x="7304545" y="3112017"/>
            <a:ext cx="2387498" cy="3028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AABD7D-70B1-41E7-B0D5-FD9E15953DD6}"/>
              </a:ext>
            </a:extLst>
          </p:cNvPr>
          <p:cNvSpPr/>
          <p:nvPr/>
        </p:nvSpPr>
        <p:spPr>
          <a:xfrm>
            <a:off x="7304545" y="4180218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9714BD-9743-4B7C-9B73-8BF8DEE9D762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7859376" y="3414866"/>
            <a:ext cx="638918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9A1F7A-D3FA-46B7-A2DF-340F5FFE51E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859376" y="3955019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BA6329-DF58-4E3B-85C1-515E0C5CCD81}"/>
              </a:ext>
            </a:extLst>
          </p:cNvPr>
          <p:cNvSpPr/>
          <p:nvPr/>
        </p:nvSpPr>
        <p:spPr>
          <a:xfrm>
            <a:off x="8587212" y="3632251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6363092-DC04-44D6-B9EA-2F5C67DD40C4}"/>
              </a:ext>
            </a:extLst>
          </p:cNvPr>
          <p:cNvSpPr/>
          <p:nvPr/>
        </p:nvSpPr>
        <p:spPr>
          <a:xfrm>
            <a:off x="8587212" y="4180218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5820BE7-C044-4580-A9E0-3294C0D9FD4A}"/>
              </a:ext>
            </a:extLst>
          </p:cNvPr>
          <p:cNvCxnSpPr>
            <a:cxnSpLocks/>
            <a:stCxn id="7" idx="2"/>
            <a:endCxn id="93" idx="0"/>
          </p:cNvCxnSpPr>
          <p:nvPr/>
        </p:nvCxnSpPr>
        <p:spPr>
          <a:xfrm>
            <a:off x="8498294" y="3414866"/>
            <a:ext cx="643749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C4C33F-2520-4B2E-92DB-288D2B3C631F}"/>
              </a:ext>
            </a:extLst>
          </p:cNvPr>
          <p:cNvCxnSpPr>
            <a:cxnSpLocks/>
            <a:stCxn id="93" idx="2"/>
            <a:endCxn id="94" idx="0"/>
          </p:cNvCxnSpPr>
          <p:nvPr/>
        </p:nvCxnSpPr>
        <p:spPr>
          <a:xfrm>
            <a:off x="9142043" y="3955019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7C724F-109A-4B0C-8C9C-ABE47CDFD1B4}"/>
              </a:ext>
            </a:extLst>
          </p:cNvPr>
          <p:cNvSpPr/>
          <p:nvPr/>
        </p:nvSpPr>
        <p:spPr>
          <a:xfrm>
            <a:off x="7116532" y="2994740"/>
            <a:ext cx="2737853" cy="158181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9B46DDC-7F7E-4B34-B079-8654466341D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699686" y="3569486"/>
            <a:ext cx="411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1FD9966-6159-4548-B254-A3447933517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6699685" y="4071130"/>
            <a:ext cx="422931" cy="22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F1516B-AF25-44AA-8AE3-7682417E03CB}"/>
              </a:ext>
            </a:extLst>
          </p:cNvPr>
          <p:cNvSpPr/>
          <p:nvPr/>
        </p:nvSpPr>
        <p:spPr>
          <a:xfrm>
            <a:off x="3560556" y="4673603"/>
            <a:ext cx="1816579" cy="4044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Multi-relations graph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generating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F07E946-80DA-41D0-A71B-1AFD2484CEA6}"/>
              </a:ext>
            </a:extLst>
          </p:cNvPr>
          <p:cNvSpPr/>
          <p:nvPr/>
        </p:nvSpPr>
        <p:spPr>
          <a:xfrm>
            <a:off x="3560556" y="5274498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Graph Model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ED211E-CEE3-435B-B872-E6DC124472CD}"/>
              </a:ext>
            </a:extLst>
          </p:cNvPr>
          <p:cNvSpPr/>
          <p:nvPr/>
        </p:nvSpPr>
        <p:spPr>
          <a:xfrm>
            <a:off x="3560556" y="5857219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6F1E303A-BE97-4480-A7A9-93983A2D9B57}"/>
              </a:ext>
            </a:extLst>
          </p:cNvPr>
          <p:cNvCxnSpPr>
            <a:cxnSpLocks/>
          </p:cNvCxnSpPr>
          <p:nvPr/>
        </p:nvCxnSpPr>
        <p:spPr>
          <a:xfrm>
            <a:off x="3270926" y="4472099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6B37EE-31DF-4FB4-A9E5-C7209659E2C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3270927" y="4237778"/>
            <a:ext cx="0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CA3DA655-4AF2-4B33-BF02-9AC2A263213D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5791396" y="4237778"/>
            <a:ext cx="1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AF553F94-69A1-4A24-A589-8686928AC3A5}"/>
              </a:ext>
            </a:extLst>
          </p:cNvPr>
          <p:cNvCxnSpPr>
            <a:cxnSpLocks/>
            <a:endCxn id="130" idx="0"/>
          </p:cNvCxnSpPr>
          <p:nvPr/>
        </p:nvCxnSpPr>
        <p:spPr>
          <a:xfrm>
            <a:off x="4468846" y="4472099"/>
            <a:ext cx="0" cy="201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DAD02C8-CE91-4530-BE04-A1613B7DFDFD}"/>
              </a:ext>
            </a:extLst>
          </p:cNvPr>
          <p:cNvCxnSpPr>
            <a:cxnSpLocks/>
            <a:stCxn id="130" idx="2"/>
            <a:endCxn id="131" idx="0"/>
          </p:cNvCxnSpPr>
          <p:nvPr/>
        </p:nvCxnSpPr>
        <p:spPr>
          <a:xfrm>
            <a:off x="4468846" y="5078045"/>
            <a:ext cx="0" cy="196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908B972E-83F0-45CC-8495-F642DBB9BD9D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>
            <a:off x="4468846" y="5625569"/>
            <a:ext cx="0" cy="231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41111" y="6394280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of the proposed framework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09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– Baseline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– Baseline + IDEA concept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11656347-1F8B-4E5B-BC0B-720ED96A98DB}"/>
              </a:ext>
            </a:extLst>
          </p:cNvPr>
          <p:cNvSpPr/>
          <p:nvPr/>
        </p:nvSpPr>
        <p:spPr>
          <a:xfrm rot="10800000">
            <a:off x="2582002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Proposed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016931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71441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418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80072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Proposed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44734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235857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61220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84082" y="2808356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30101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35648" y="3832789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109265"/>
              </p:ext>
            </p:extLst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487881"/>
              </p:ext>
            </p:extLst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330733"/>
              </p:ext>
            </p:extLst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67F10004-116F-4052-97D0-7B7C37728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/>
          <a:stretch/>
        </p:blipFill>
        <p:spPr>
          <a:xfrm>
            <a:off x="8547836" y="2434940"/>
            <a:ext cx="3406987" cy="7850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FD602B2-10B6-4DDE-B0A6-9120FFDC9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836" y="3714287"/>
            <a:ext cx="3406987" cy="961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Grid 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6" y="6455457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4577CC-AD04-4716-97C9-1E0BD5CD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85" y="2499528"/>
            <a:ext cx="6101015" cy="3955929"/>
          </a:xfrm>
          <a:prstGeom prst="rect">
            <a:avLst/>
          </a:prstGeom>
        </p:spPr>
      </p:pic>
      <p:sp>
        <p:nvSpPr>
          <p:cNvPr id="8" name="Google Shape;135;p32">
            <a:extLst>
              <a:ext uri="{FF2B5EF4-FFF2-40B4-BE49-F238E27FC236}">
                <a16:creationId xmlns:a16="http://schemas.microsoft.com/office/drawing/2014/main" id="{540EE2B4-75C6-4784-8292-6FBAAFD990B1}"/>
              </a:ext>
            </a:extLst>
          </p:cNvPr>
          <p:cNvSpPr txBox="1"/>
          <p:nvPr/>
        </p:nvSpPr>
        <p:spPr>
          <a:xfrm>
            <a:off x="0" y="1212027"/>
            <a:ext cx="12191999" cy="295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methods are better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it is possible to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C43428-DB4B-41F0-AE86-CB779B32702F}"/>
              </a:ext>
            </a:extLst>
          </p:cNvPr>
          <p:cNvSpPr/>
          <p:nvPr/>
        </p:nvSpPr>
        <p:spPr>
          <a:xfrm>
            <a:off x="2828385" y="5217039"/>
            <a:ext cx="6134527" cy="124673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BERT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Cinematic Experience(CX) information can be a significant feature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Because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multi-relational information between users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items,                   CX information can be expected to improve performance in a graph-based method.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reflected in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92550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13478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0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GCMC Algorithm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E4561F-D37B-4A72-9E29-AC24E5DE9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66"/>
          <a:stretch/>
        </p:blipFill>
        <p:spPr>
          <a:xfrm>
            <a:off x="3190048" y="1198863"/>
            <a:ext cx="5811903" cy="1951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F71E90-0EDD-4514-AC5B-FEBC2152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20" y="3874283"/>
            <a:ext cx="4516612" cy="7408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0D1E71-8110-416A-A565-8202AE834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63" y="5394733"/>
            <a:ext cx="4424079" cy="781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D84CC2-C17E-428A-81FD-6CB940A35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806" y="3717720"/>
            <a:ext cx="5844616" cy="1053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98BA9-4680-46AD-AD12-57FC5D2E1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722" y="5424751"/>
            <a:ext cx="4816822" cy="7213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DBA4C7-852E-4742-B652-434BE1972F43}"/>
              </a:ext>
            </a:extLst>
          </p:cNvPr>
          <p:cNvSpPr txBox="1"/>
          <p:nvPr/>
        </p:nvSpPr>
        <p:spPr>
          <a:xfrm>
            <a:off x="4476919" y="3147903"/>
            <a:ext cx="3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[GCMC Framework]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A9EFF-6D35-44D6-914C-51B82E826E08}"/>
              </a:ext>
            </a:extLst>
          </p:cNvPr>
          <p:cNvSpPr txBox="1"/>
          <p:nvPr/>
        </p:nvSpPr>
        <p:spPr>
          <a:xfrm>
            <a:off x="1429646" y="4728877"/>
            <a:ext cx="370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[Input data – Matrices, Node features]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893E4D-B622-443D-B62E-A91B4E6B47C3}"/>
              </a:ext>
            </a:extLst>
          </p:cNvPr>
          <p:cNvSpPr txBox="1"/>
          <p:nvPr/>
        </p:nvSpPr>
        <p:spPr>
          <a:xfrm>
            <a:off x="1429646" y="6207970"/>
            <a:ext cx="370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[GCN – Message Passing2]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CB33A-480F-4652-B582-6676083C0CDB}"/>
              </a:ext>
            </a:extLst>
          </p:cNvPr>
          <p:cNvSpPr txBox="1"/>
          <p:nvPr/>
        </p:nvSpPr>
        <p:spPr>
          <a:xfrm>
            <a:off x="7149271" y="4728877"/>
            <a:ext cx="370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[GCN – Message Passing1]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E14F8-31E6-43EA-8BE4-2746977B7829}"/>
              </a:ext>
            </a:extLst>
          </p:cNvPr>
          <p:cNvSpPr txBox="1"/>
          <p:nvPr/>
        </p:nvSpPr>
        <p:spPr>
          <a:xfrm>
            <a:off x="7149271" y="6207970"/>
            <a:ext cx="370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[Output data – Predicted Matrices]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15C648-6913-4208-9023-AF58319AC9CE}"/>
              </a:ext>
            </a:extLst>
          </p:cNvPr>
          <p:cNvSpPr/>
          <p:nvPr/>
        </p:nvSpPr>
        <p:spPr>
          <a:xfrm>
            <a:off x="321428" y="3667841"/>
            <a:ext cx="11546933" cy="29878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1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32EF51-B72D-405D-9E78-A12771F9A1A6}"/>
              </a:ext>
            </a:extLst>
          </p:cNvPr>
          <p:cNvSpPr/>
          <p:nvPr/>
        </p:nvSpPr>
        <p:spPr>
          <a:xfrm>
            <a:off x="6611002" y="1198863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A8C23-E844-4F83-BC78-12ADC4E2B334}"/>
              </a:ext>
            </a:extLst>
          </p:cNvPr>
          <p:cNvSpPr/>
          <p:nvPr/>
        </p:nvSpPr>
        <p:spPr>
          <a:xfrm>
            <a:off x="6800194" y="2460105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68E7A8-944C-4A30-A644-4A93C69B9873}"/>
              </a:ext>
            </a:extLst>
          </p:cNvPr>
          <p:cNvSpPr/>
          <p:nvPr/>
        </p:nvSpPr>
        <p:spPr>
          <a:xfrm>
            <a:off x="6863256" y="340798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31A54-1081-4CC7-9D92-5D53F7F68700}"/>
              </a:ext>
            </a:extLst>
          </p:cNvPr>
          <p:cNvSpPr/>
          <p:nvPr/>
        </p:nvSpPr>
        <p:spPr>
          <a:xfrm>
            <a:off x="6779176" y="415534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4CE297-E34C-42A6-B0C5-D26CEF375FCE}"/>
              </a:ext>
            </a:extLst>
          </p:cNvPr>
          <p:cNvSpPr/>
          <p:nvPr/>
        </p:nvSpPr>
        <p:spPr>
          <a:xfrm>
            <a:off x="6842236" y="489219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A17E87-3B1A-4027-AFBF-578F125906F6}"/>
              </a:ext>
            </a:extLst>
          </p:cNvPr>
          <p:cNvSpPr/>
          <p:nvPr/>
        </p:nvSpPr>
        <p:spPr>
          <a:xfrm>
            <a:off x="6821216" y="5803802"/>
            <a:ext cx="683170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2A29E-826D-46CF-AD20-3CD746C31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33" y="3807353"/>
            <a:ext cx="4497854" cy="24498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C90A0-619A-4A48-8269-0D43F5A2E7FC}"/>
              </a:ext>
            </a:extLst>
          </p:cNvPr>
          <p:cNvSpPr txBox="1"/>
          <p:nvPr/>
        </p:nvSpPr>
        <p:spPr>
          <a:xfrm>
            <a:off x="1865905" y="6336249"/>
            <a:ext cx="264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(Preprocessing)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Proposed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Google Shape;384;gf714e84362_0_96">
            <a:extLst>
              <a:ext uri="{FF2B5EF4-FFF2-40B4-BE49-F238E27FC236}">
                <a16:creationId xmlns:a16="http://schemas.microsoft.com/office/drawing/2014/main" id="{D426967C-CAD3-4402-8778-CDAACE75FC75}"/>
              </a:ext>
            </a:extLst>
          </p:cNvPr>
          <p:cNvSpPr/>
          <p:nvPr/>
        </p:nvSpPr>
        <p:spPr>
          <a:xfrm>
            <a:off x="1594208" y="183196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385;gf714e84362_0_96">
            <a:extLst>
              <a:ext uri="{FF2B5EF4-FFF2-40B4-BE49-F238E27FC236}">
                <a16:creationId xmlns:a16="http://schemas.microsoft.com/office/drawing/2014/main" id="{AB3345BE-DE1D-4537-A734-6A8BBA9E0237}"/>
              </a:ext>
            </a:extLst>
          </p:cNvPr>
          <p:cNvSpPr/>
          <p:nvPr/>
        </p:nvSpPr>
        <p:spPr>
          <a:xfrm rot="10800000">
            <a:off x="1594208" y="233370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" name="Google Shape;386;gf714e84362_0_96">
            <a:extLst>
              <a:ext uri="{FF2B5EF4-FFF2-40B4-BE49-F238E27FC236}">
                <a16:creationId xmlns:a16="http://schemas.microsoft.com/office/drawing/2014/main" id="{01E5E8BB-5D3C-413B-A911-39292F804544}"/>
              </a:ext>
            </a:extLst>
          </p:cNvPr>
          <p:cNvCxnSpPr>
            <a:stCxn id="103" idx="3"/>
          </p:cNvCxnSpPr>
          <p:nvPr/>
        </p:nvCxnSpPr>
        <p:spPr>
          <a:xfrm>
            <a:off x="1585648" y="2342671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387;gf714e84362_0_96">
            <a:extLst>
              <a:ext uri="{FF2B5EF4-FFF2-40B4-BE49-F238E27FC236}">
                <a16:creationId xmlns:a16="http://schemas.microsoft.com/office/drawing/2014/main" id="{AD696522-20E5-44CC-B109-126F23FC0954}"/>
              </a:ext>
            </a:extLst>
          </p:cNvPr>
          <p:cNvSpPr/>
          <p:nvPr/>
        </p:nvSpPr>
        <p:spPr>
          <a:xfrm>
            <a:off x="125384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388;gf714e84362_0_96">
            <a:extLst>
              <a:ext uri="{FF2B5EF4-FFF2-40B4-BE49-F238E27FC236}">
                <a16:creationId xmlns:a16="http://schemas.microsoft.com/office/drawing/2014/main" id="{E9A8AB77-1EEC-40CA-93F5-F0A3DC78C988}"/>
              </a:ext>
            </a:extLst>
          </p:cNvPr>
          <p:cNvSpPr txBox="1"/>
          <p:nvPr/>
        </p:nvSpPr>
        <p:spPr>
          <a:xfrm>
            <a:off x="1307465" y="2176771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389;gf714e84362_0_96">
            <a:extLst>
              <a:ext uri="{FF2B5EF4-FFF2-40B4-BE49-F238E27FC236}">
                <a16:creationId xmlns:a16="http://schemas.microsoft.com/office/drawing/2014/main" id="{FA887692-8569-493B-B205-F7B586FD3CEA}"/>
              </a:ext>
            </a:extLst>
          </p:cNvPr>
          <p:cNvSpPr txBox="1"/>
          <p:nvPr/>
        </p:nvSpPr>
        <p:spPr>
          <a:xfrm>
            <a:off x="3402283" y="2176771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90;gf714e84362_0_96">
            <a:extLst>
              <a:ext uri="{FF2B5EF4-FFF2-40B4-BE49-F238E27FC236}">
                <a16:creationId xmlns:a16="http://schemas.microsoft.com/office/drawing/2014/main" id="{32FE8983-6974-4FB5-B7CD-1369BDB221F1}"/>
              </a:ext>
            </a:extLst>
          </p:cNvPr>
          <p:cNvSpPr txBox="1"/>
          <p:nvPr/>
        </p:nvSpPr>
        <p:spPr>
          <a:xfrm>
            <a:off x="4367638" y="1773472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391;gf714e84362_0_96">
            <a:extLst>
              <a:ext uri="{FF2B5EF4-FFF2-40B4-BE49-F238E27FC236}">
                <a16:creationId xmlns:a16="http://schemas.microsoft.com/office/drawing/2014/main" id="{03D72455-C067-48A3-85EF-94D67DEEDC95}"/>
              </a:ext>
            </a:extLst>
          </p:cNvPr>
          <p:cNvSpPr txBox="1"/>
          <p:nvPr/>
        </p:nvSpPr>
        <p:spPr>
          <a:xfrm>
            <a:off x="4367638" y="2143165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392;gf714e84362_0_96">
            <a:extLst>
              <a:ext uri="{FF2B5EF4-FFF2-40B4-BE49-F238E27FC236}">
                <a16:creationId xmlns:a16="http://schemas.microsoft.com/office/drawing/2014/main" id="{FB0184C4-A5C0-404E-98EF-F23D45D9AF48}"/>
              </a:ext>
            </a:extLst>
          </p:cNvPr>
          <p:cNvSpPr txBox="1"/>
          <p:nvPr/>
        </p:nvSpPr>
        <p:spPr>
          <a:xfrm>
            <a:off x="4367638" y="251951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393;gf714e84362_0_96">
            <a:extLst>
              <a:ext uri="{FF2B5EF4-FFF2-40B4-BE49-F238E27FC236}">
                <a16:creationId xmlns:a16="http://schemas.microsoft.com/office/drawing/2014/main" id="{5C590D26-8884-499F-A055-9C7F4C95E33C}"/>
              </a:ext>
            </a:extLst>
          </p:cNvPr>
          <p:cNvSpPr/>
          <p:nvPr/>
        </p:nvSpPr>
        <p:spPr>
          <a:xfrm>
            <a:off x="335188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394;gf714e84362_0_96">
            <a:extLst>
              <a:ext uri="{FF2B5EF4-FFF2-40B4-BE49-F238E27FC236}">
                <a16:creationId xmlns:a16="http://schemas.microsoft.com/office/drawing/2014/main" id="{2E0A5DA4-8ACE-4459-9311-5E312C418AC4}"/>
              </a:ext>
            </a:extLst>
          </p:cNvPr>
          <p:cNvSpPr/>
          <p:nvPr/>
        </p:nvSpPr>
        <p:spPr>
          <a:xfrm>
            <a:off x="2309810" y="168651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395;gf714e84362_0_96">
            <a:extLst>
              <a:ext uri="{FF2B5EF4-FFF2-40B4-BE49-F238E27FC236}">
                <a16:creationId xmlns:a16="http://schemas.microsoft.com/office/drawing/2014/main" id="{860C2A56-CD6A-4CCC-9EB7-8D04BDD6B196}"/>
              </a:ext>
            </a:extLst>
          </p:cNvPr>
          <p:cNvSpPr txBox="1"/>
          <p:nvPr/>
        </p:nvSpPr>
        <p:spPr>
          <a:xfrm>
            <a:off x="2410575" y="1733382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396;gf714e84362_0_96">
            <a:extLst>
              <a:ext uri="{FF2B5EF4-FFF2-40B4-BE49-F238E27FC236}">
                <a16:creationId xmlns:a16="http://schemas.microsoft.com/office/drawing/2014/main" id="{6F3F27FC-7667-4D09-B3B0-42C63EABEE04}"/>
              </a:ext>
            </a:extLst>
          </p:cNvPr>
          <p:cNvSpPr/>
          <p:nvPr/>
        </p:nvSpPr>
        <p:spPr>
          <a:xfrm>
            <a:off x="2259349" y="2102714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397;gf714e84362_0_96">
            <a:extLst>
              <a:ext uri="{FF2B5EF4-FFF2-40B4-BE49-F238E27FC236}">
                <a16:creationId xmlns:a16="http://schemas.microsoft.com/office/drawing/2014/main" id="{DDD9A338-525C-4FD3-8A0F-C26705C7BE9C}"/>
              </a:ext>
            </a:extLst>
          </p:cNvPr>
          <p:cNvSpPr/>
          <p:nvPr/>
        </p:nvSpPr>
        <p:spPr>
          <a:xfrm>
            <a:off x="2302020" y="2694971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398;gf714e84362_0_96">
            <a:extLst>
              <a:ext uri="{FF2B5EF4-FFF2-40B4-BE49-F238E27FC236}">
                <a16:creationId xmlns:a16="http://schemas.microsoft.com/office/drawing/2014/main" id="{B380D660-DD5B-45C4-9CB2-0DB827D55A0B}"/>
              </a:ext>
            </a:extLst>
          </p:cNvPr>
          <p:cNvSpPr txBox="1"/>
          <p:nvPr/>
        </p:nvSpPr>
        <p:spPr>
          <a:xfrm>
            <a:off x="2379454" y="2229507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399;gf714e84362_0_96">
            <a:extLst>
              <a:ext uri="{FF2B5EF4-FFF2-40B4-BE49-F238E27FC236}">
                <a16:creationId xmlns:a16="http://schemas.microsoft.com/office/drawing/2014/main" id="{A6582882-1A0C-4398-862C-1452E8225E71}"/>
              </a:ext>
            </a:extLst>
          </p:cNvPr>
          <p:cNvSpPr txBox="1"/>
          <p:nvPr/>
        </p:nvSpPr>
        <p:spPr>
          <a:xfrm>
            <a:off x="2366746" y="2762895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400;gf714e84362_0_96">
            <a:extLst>
              <a:ext uri="{FF2B5EF4-FFF2-40B4-BE49-F238E27FC236}">
                <a16:creationId xmlns:a16="http://schemas.microsoft.com/office/drawing/2014/main" id="{F116F91A-41E4-47D0-BA61-8F17ABA612D1}"/>
              </a:ext>
            </a:extLst>
          </p:cNvPr>
          <p:cNvSpPr/>
          <p:nvPr/>
        </p:nvSpPr>
        <p:spPr>
          <a:xfrm>
            <a:off x="4079015" y="1860448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401;gf714e84362_0_96">
            <a:extLst>
              <a:ext uri="{FF2B5EF4-FFF2-40B4-BE49-F238E27FC236}">
                <a16:creationId xmlns:a16="http://schemas.microsoft.com/office/drawing/2014/main" id="{04752774-B007-425F-92B3-4D88A0C836E6}"/>
              </a:ext>
            </a:extLst>
          </p:cNvPr>
          <p:cNvSpPr/>
          <p:nvPr/>
        </p:nvSpPr>
        <p:spPr>
          <a:xfrm>
            <a:off x="4067283" y="2214640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402;gf714e84362_0_96">
            <a:extLst>
              <a:ext uri="{FF2B5EF4-FFF2-40B4-BE49-F238E27FC236}">
                <a16:creationId xmlns:a16="http://schemas.microsoft.com/office/drawing/2014/main" id="{F7DCBC1F-BCAF-4B82-81C5-0698112FE02C}"/>
              </a:ext>
            </a:extLst>
          </p:cNvPr>
          <p:cNvSpPr/>
          <p:nvPr/>
        </p:nvSpPr>
        <p:spPr>
          <a:xfrm>
            <a:off x="4078188" y="2602578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9" name="Google Shape;403;gf714e84362_0_96">
            <a:extLst>
              <a:ext uri="{FF2B5EF4-FFF2-40B4-BE49-F238E27FC236}">
                <a16:creationId xmlns:a16="http://schemas.microsoft.com/office/drawing/2014/main" id="{8C4EACA0-05DD-4ECB-B70D-A87E5F46B9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25413"/>
              </p:ext>
            </p:extLst>
          </p:nvPr>
        </p:nvGraphicFramePr>
        <p:xfrm>
          <a:off x="7330585" y="2200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404;gf714e84362_0_96">
            <a:extLst>
              <a:ext uri="{FF2B5EF4-FFF2-40B4-BE49-F238E27FC236}">
                <a16:creationId xmlns:a16="http://schemas.microsoft.com/office/drawing/2014/main" id="{6B927D4D-6D0D-4A63-9B5F-1CE8579A72B3}"/>
              </a:ext>
            </a:extLst>
          </p:cNvPr>
          <p:cNvSpPr txBox="1"/>
          <p:nvPr/>
        </p:nvSpPr>
        <p:spPr>
          <a:xfrm>
            <a:off x="9393545" y="1926909"/>
            <a:ext cx="115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(0-9)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405;gf714e84362_0_96">
            <a:extLst>
              <a:ext uri="{FF2B5EF4-FFF2-40B4-BE49-F238E27FC236}">
                <a16:creationId xmlns:a16="http://schemas.microsoft.com/office/drawing/2014/main" id="{920E5169-F7D9-4341-B99B-72943ADB9CE7}"/>
              </a:ext>
            </a:extLst>
          </p:cNvPr>
          <p:cNvSpPr txBox="1"/>
          <p:nvPr/>
        </p:nvSpPr>
        <p:spPr>
          <a:xfrm>
            <a:off x="9749945" y="2358809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(10 - 14)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406;gf714e84362_0_96">
            <a:extLst>
              <a:ext uri="{FF2B5EF4-FFF2-40B4-BE49-F238E27FC236}">
                <a16:creationId xmlns:a16="http://schemas.microsoft.com/office/drawing/2014/main" id="{ED5A4E62-05DF-4CFE-ABFE-B22CDCAFD20B}"/>
              </a:ext>
            </a:extLst>
          </p:cNvPr>
          <p:cNvSpPr txBox="1"/>
          <p:nvPr/>
        </p:nvSpPr>
        <p:spPr>
          <a:xfrm>
            <a:off x="10210784" y="2809600"/>
            <a:ext cx="16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(15 - 20)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407;gf714e84362_0_96">
            <a:extLst>
              <a:ext uri="{FF2B5EF4-FFF2-40B4-BE49-F238E27FC236}">
                <a16:creationId xmlns:a16="http://schemas.microsoft.com/office/drawing/2014/main" id="{DB3E51E7-E6BD-44EC-B473-29211C67C188}"/>
              </a:ext>
            </a:extLst>
          </p:cNvPr>
          <p:cNvSpPr txBox="1"/>
          <p:nvPr/>
        </p:nvSpPr>
        <p:spPr>
          <a:xfrm>
            <a:off x="1307465" y="36492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408;gf714e84362_0_96">
            <a:extLst>
              <a:ext uri="{FF2B5EF4-FFF2-40B4-BE49-F238E27FC236}">
                <a16:creationId xmlns:a16="http://schemas.microsoft.com/office/drawing/2014/main" id="{C3ED9B04-F418-4074-BA68-C24C5685B735}"/>
              </a:ext>
            </a:extLst>
          </p:cNvPr>
          <p:cNvSpPr txBox="1"/>
          <p:nvPr/>
        </p:nvSpPr>
        <p:spPr>
          <a:xfrm>
            <a:off x="1307465" y="46583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409;gf714e84362_0_96">
            <a:extLst>
              <a:ext uri="{FF2B5EF4-FFF2-40B4-BE49-F238E27FC236}">
                <a16:creationId xmlns:a16="http://schemas.microsoft.com/office/drawing/2014/main" id="{97E2E684-90D2-4895-BE5D-52FA0B2E1978}"/>
              </a:ext>
            </a:extLst>
          </p:cNvPr>
          <p:cNvSpPr txBox="1"/>
          <p:nvPr/>
        </p:nvSpPr>
        <p:spPr>
          <a:xfrm>
            <a:off x="3401458" y="364924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10;gf714e84362_0_96">
            <a:extLst>
              <a:ext uri="{FF2B5EF4-FFF2-40B4-BE49-F238E27FC236}">
                <a16:creationId xmlns:a16="http://schemas.microsoft.com/office/drawing/2014/main" id="{5996E560-02A0-40BC-9D76-06079183AD80}"/>
              </a:ext>
            </a:extLst>
          </p:cNvPr>
          <p:cNvSpPr txBox="1"/>
          <p:nvPr/>
        </p:nvSpPr>
        <p:spPr>
          <a:xfrm>
            <a:off x="3402283" y="463089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411;gf714e84362_0_96">
            <a:extLst>
              <a:ext uri="{FF2B5EF4-FFF2-40B4-BE49-F238E27FC236}">
                <a16:creationId xmlns:a16="http://schemas.microsoft.com/office/drawing/2014/main" id="{EF3A878C-7AFE-4845-A0EE-8EC0B1AE8C88}"/>
              </a:ext>
            </a:extLst>
          </p:cNvPr>
          <p:cNvCxnSpPr>
            <a:stCxn id="164" idx="3"/>
            <a:endCxn id="166" idx="1"/>
          </p:cNvCxnSpPr>
          <p:nvPr/>
        </p:nvCxnSpPr>
        <p:spPr>
          <a:xfrm>
            <a:off x="1585648" y="3815146"/>
            <a:ext cx="17655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414;gf714e84362_0_96">
            <a:extLst>
              <a:ext uri="{FF2B5EF4-FFF2-40B4-BE49-F238E27FC236}">
                <a16:creationId xmlns:a16="http://schemas.microsoft.com/office/drawing/2014/main" id="{EA3BC749-7E12-4673-8FEE-E1D6492B4A36}"/>
              </a:ext>
            </a:extLst>
          </p:cNvPr>
          <p:cNvCxnSpPr>
            <a:stCxn id="165" idx="3"/>
            <a:endCxn id="166" idx="1"/>
          </p:cNvCxnSpPr>
          <p:nvPr/>
        </p:nvCxnSpPr>
        <p:spPr>
          <a:xfrm rot="10800000" flipH="1">
            <a:off x="1585648" y="3815046"/>
            <a:ext cx="1765500" cy="10092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416;gf714e84362_0_96">
            <a:extLst>
              <a:ext uri="{FF2B5EF4-FFF2-40B4-BE49-F238E27FC236}">
                <a16:creationId xmlns:a16="http://schemas.microsoft.com/office/drawing/2014/main" id="{4112254A-3D0B-49C9-933E-F89772D2D5C0}"/>
              </a:ext>
            </a:extLst>
          </p:cNvPr>
          <p:cNvCxnSpPr>
            <a:stCxn id="165" idx="3"/>
            <a:endCxn id="167" idx="1"/>
          </p:cNvCxnSpPr>
          <p:nvPr/>
        </p:nvCxnSpPr>
        <p:spPr>
          <a:xfrm rot="10800000" flipH="1">
            <a:off x="1585648" y="4796946"/>
            <a:ext cx="1766100" cy="273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418;gf714e84362_0_96">
            <a:extLst>
              <a:ext uri="{FF2B5EF4-FFF2-40B4-BE49-F238E27FC236}">
                <a16:creationId xmlns:a16="http://schemas.microsoft.com/office/drawing/2014/main" id="{1E04F4CF-3B40-4EB1-8AB9-58185BAFF94D}"/>
              </a:ext>
            </a:extLst>
          </p:cNvPr>
          <p:cNvSpPr/>
          <p:nvPr/>
        </p:nvSpPr>
        <p:spPr>
          <a:xfrm>
            <a:off x="2296458" y="3625459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419;gf714e84362_0_96">
            <a:extLst>
              <a:ext uri="{FF2B5EF4-FFF2-40B4-BE49-F238E27FC236}">
                <a16:creationId xmlns:a16="http://schemas.microsoft.com/office/drawing/2014/main" id="{2EE22107-1E45-4A45-BE7F-3D1F34E65E8B}"/>
              </a:ext>
            </a:extLst>
          </p:cNvPr>
          <p:cNvSpPr txBox="1"/>
          <p:nvPr/>
        </p:nvSpPr>
        <p:spPr>
          <a:xfrm>
            <a:off x="2376424" y="3693382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420;gf714e84362_0_96">
            <a:extLst>
              <a:ext uri="{FF2B5EF4-FFF2-40B4-BE49-F238E27FC236}">
                <a16:creationId xmlns:a16="http://schemas.microsoft.com/office/drawing/2014/main" id="{BB45BEF4-C770-492F-9BEC-5326309B0AC9}"/>
              </a:ext>
            </a:extLst>
          </p:cNvPr>
          <p:cNvSpPr/>
          <p:nvPr/>
        </p:nvSpPr>
        <p:spPr>
          <a:xfrm>
            <a:off x="2304185" y="414448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421;gf714e84362_0_96">
            <a:extLst>
              <a:ext uri="{FF2B5EF4-FFF2-40B4-BE49-F238E27FC236}">
                <a16:creationId xmlns:a16="http://schemas.microsoft.com/office/drawing/2014/main" id="{771DA83D-0539-4990-B4D7-BA1B7080EA60}"/>
              </a:ext>
            </a:extLst>
          </p:cNvPr>
          <p:cNvSpPr txBox="1"/>
          <p:nvPr/>
        </p:nvSpPr>
        <p:spPr>
          <a:xfrm>
            <a:off x="2427810" y="419135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422;gf714e84362_0_96">
            <a:extLst>
              <a:ext uri="{FF2B5EF4-FFF2-40B4-BE49-F238E27FC236}">
                <a16:creationId xmlns:a16="http://schemas.microsoft.com/office/drawing/2014/main" id="{097AEB49-8B3F-4B31-AB01-4B157BFE4A24}"/>
              </a:ext>
            </a:extLst>
          </p:cNvPr>
          <p:cNvSpPr/>
          <p:nvPr/>
        </p:nvSpPr>
        <p:spPr>
          <a:xfrm>
            <a:off x="2307210" y="464073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423;gf714e84362_0_96">
            <a:extLst>
              <a:ext uri="{FF2B5EF4-FFF2-40B4-BE49-F238E27FC236}">
                <a16:creationId xmlns:a16="http://schemas.microsoft.com/office/drawing/2014/main" id="{E2CDC197-1506-4268-9DA7-26FB3024EF21}"/>
              </a:ext>
            </a:extLst>
          </p:cNvPr>
          <p:cNvSpPr txBox="1"/>
          <p:nvPr/>
        </p:nvSpPr>
        <p:spPr>
          <a:xfrm>
            <a:off x="2407975" y="468760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424;gf714e84362_0_96">
            <a:extLst>
              <a:ext uri="{FF2B5EF4-FFF2-40B4-BE49-F238E27FC236}">
                <a16:creationId xmlns:a16="http://schemas.microsoft.com/office/drawing/2014/main" id="{02681B53-960E-4C58-A7AB-0B2F2A375BCD}"/>
              </a:ext>
            </a:extLst>
          </p:cNvPr>
          <p:cNvSpPr/>
          <p:nvPr/>
        </p:nvSpPr>
        <p:spPr>
          <a:xfrm rot="10800000">
            <a:off x="1589920" y="4802283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425;gf714e84362_0_96">
            <a:extLst>
              <a:ext uri="{FF2B5EF4-FFF2-40B4-BE49-F238E27FC236}">
                <a16:creationId xmlns:a16="http://schemas.microsoft.com/office/drawing/2014/main" id="{927A175E-4710-48B6-9AA0-61751AF25F93}"/>
              </a:ext>
            </a:extLst>
          </p:cNvPr>
          <p:cNvSpPr/>
          <p:nvPr/>
        </p:nvSpPr>
        <p:spPr>
          <a:xfrm>
            <a:off x="2279499" y="5098523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426;gf714e84362_0_96">
            <a:extLst>
              <a:ext uri="{FF2B5EF4-FFF2-40B4-BE49-F238E27FC236}">
                <a16:creationId xmlns:a16="http://schemas.microsoft.com/office/drawing/2014/main" id="{E6C87A52-6CB1-43C2-8429-08A6B9A8DF75}"/>
              </a:ext>
            </a:extLst>
          </p:cNvPr>
          <p:cNvSpPr txBox="1"/>
          <p:nvPr/>
        </p:nvSpPr>
        <p:spPr>
          <a:xfrm>
            <a:off x="2399604" y="5225316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427;gf714e84362_0_96">
            <a:extLst>
              <a:ext uri="{FF2B5EF4-FFF2-40B4-BE49-F238E27FC236}">
                <a16:creationId xmlns:a16="http://schemas.microsoft.com/office/drawing/2014/main" id="{9C9CDDE1-35B8-4D44-9BB9-9A1AE6DB7631}"/>
              </a:ext>
            </a:extLst>
          </p:cNvPr>
          <p:cNvSpPr/>
          <p:nvPr/>
        </p:nvSpPr>
        <p:spPr>
          <a:xfrm>
            <a:off x="1592273" y="3289145"/>
            <a:ext cx="1748892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428;gf714e84362_0_96">
            <a:extLst>
              <a:ext uri="{FF2B5EF4-FFF2-40B4-BE49-F238E27FC236}">
                <a16:creationId xmlns:a16="http://schemas.microsoft.com/office/drawing/2014/main" id="{8F7F35EF-693B-4331-807D-B3DBF3226022}"/>
              </a:ext>
            </a:extLst>
          </p:cNvPr>
          <p:cNvSpPr/>
          <p:nvPr/>
        </p:nvSpPr>
        <p:spPr>
          <a:xfrm>
            <a:off x="2283643" y="315694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429;gf714e84362_0_96">
            <a:extLst>
              <a:ext uri="{FF2B5EF4-FFF2-40B4-BE49-F238E27FC236}">
                <a16:creationId xmlns:a16="http://schemas.microsoft.com/office/drawing/2014/main" id="{AFB254D4-40D8-4E1F-A83B-46FA863464E9}"/>
              </a:ext>
            </a:extLst>
          </p:cNvPr>
          <p:cNvSpPr txBox="1"/>
          <p:nvPr/>
        </p:nvSpPr>
        <p:spPr>
          <a:xfrm>
            <a:off x="2397755" y="3202610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430;gf714e84362_0_96">
            <a:extLst>
              <a:ext uri="{FF2B5EF4-FFF2-40B4-BE49-F238E27FC236}">
                <a16:creationId xmlns:a16="http://schemas.microsoft.com/office/drawing/2014/main" id="{0576B4D6-22AE-494D-A0CD-F725BA6CD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234795"/>
              </p:ext>
            </p:extLst>
          </p:nvPr>
        </p:nvGraphicFramePr>
        <p:xfrm>
          <a:off x="7406785" y="2276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3" name="Google Shape;431;gf714e84362_0_96">
            <a:extLst>
              <a:ext uri="{FF2B5EF4-FFF2-40B4-BE49-F238E27FC236}">
                <a16:creationId xmlns:a16="http://schemas.microsoft.com/office/drawing/2014/main" id="{49AC7C81-90D9-4BD0-8DD9-67D0887663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641090"/>
              </p:ext>
            </p:extLst>
          </p:nvPr>
        </p:nvGraphicFramePr>
        <p:xfrm>
          <a:off x="7482985" y="2352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4" name="Google Shape;432;gf714e84362_0_96">
            <a:extLst>
              <a:ext uri="{FF2B5EF4-FFF2-40B4-BE49-F238E27FC236}">
                <a16:creationId xmlns:a16="http://schemas.microsoft.com/office/drawing/2014/main" id="{48C42DBA-1134-4B3E-A48B-495D72DBB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482549"/>
              </p:ext>
            </p:extLst>
          </p:nvPr>
        </p:nvGraphicFramePr>
        <p:xfrm>
          <a:off x="7559185" y="2428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5" name="Google Shape;433;gf714e84362_0_96">
            <a:extLst>
              <a:ext uri="{FF2B5EF4-FFF2-40B4-BE49-F238E27FC236}">
                <a16:creationId xmlns:a16="http://schemas.microsoft.com/office/drawing/2014/main" id="{3392B05E-EC8A-4B50-A284-FE9F0E4A0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245397"/>
              </p:ext>
            </p:extLst>
          </p:nvPr>
        </p:nvGraphicFramePr>
        <p:xfrm>
          <a:off x="7635385" y="2504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6" name="Google Shape;434;gf714e84362_0_96">
            <a:extLst>
              <a:ext uri="{FF2B5EF4-FFF2-40B4-BE49-F238E27FC236}">
                <a16:creationId xmlns:a16="http://schemas.microsoft.com/office/drawing/2014/main" id="{457E2DFD-5147-473C-B68A-B9EF76F54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650708"/>
              </p:ext>
            </p:extLst>
          </p:nvPr>
        </p:nvGraphicFramePr>
        <p:xfrm>
          <a:off x="7711585" y="2581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7" name="Google Shape;435;gf714e84362_0_96">
            <a:extLst>
              <a:ext uri="{FF2B5EF4-FFF2-40B4-BE49-F238E27FC236}">
                <a16:creationId xmlns:a16="http://schemas.microsoft.com/office/drawing/2014/main" id="{48A629D9-CFE4-4E66-9592-B5EB4C514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302062"/>
              </p:ext>
            </p:extLst>
          </p:nvPr>
        </p:nvGraphicFramePr>
        <p:xfrm>
          <a:off x="7787785" y="2657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Google Shape;436;gf714e84362_0_96">
            <a:extLst>
              <a:ext uri="{FF2B5EF4-FFF2-40B4-BE49-F238E27FC236}">
                <a16:creationId xmlns:a16="http://schemas.microsoft.com/office/drawing/2014/main" id="{26CF22FC-DBC1-4DB2-8783-AB938D91C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9621933"/>
              </p:ext>
            </p:extLst>
          </p:nvPr>
        </p:nvGraphicFramePr>
        <p:xfrm>
          <a:off x="7863985" y="2733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9" name="Google Shape;437;gf714e84362_0_96">
            <a:extLst>
              <a:ext uri="{FF2B5EF4-FFF2-40B4-BE49-F238E27FC236}">
                <a16:creationId xmlns:a16="http://schemas.microsoft.com/office/drawing/2014/main" id="{304CEA89-B7FE-4E9D-AB9F-DD90B03E2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524149"/>
              </p:ext>
            </p:extLst>
          </p:nvPr>
        </p:nvGraphicFramePr>
        <p:xfrm>
          <a:off x="7940185" y="2809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0" name="Google Shape;438;gf714e84362_0_96">
            <a:extLst>
              <a:ext uri="{FF2B5EF4-FFF2-40B4-BE49-F238E27FC236}">
                <a16:creationId xmlns:a16="http://schemas.microsoft.com/office/drawing/2014/main" id="{6F56771A-63B9-4EE1-8019-E6BD9306A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288868"/>
              </p:ext>
            </p:extLst>
          </p:nvPr>
        </p:nvGraphicFramePr>
        <p:xfrm>
          <a:off x="8016385" y="2885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Google Shape;439;gf714e84362_0_96">
            <a:extLst>
              <a:ext uri="{FF2B5EF4-FFF2-40B4-BE49-F238E27FC236}">
                <a16:creationId xmlns:a16="http://schemas.microsoft.com/office/drawing/2014/main" id="{227E553E-CF30-4F70-ADE3-DB9A0E3E93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3947668"/>
              </p:ext>
            </p:extLst>
          </p:nvPr>
        </p:nvGraphicFramePr>
        <p:xfrm>
          <a:off x="8092585" y="2962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Google Shape;440;gf714e84362_0_96">
            <a:extLst>
              <a:ext uri="{FF2B5EF4-FFF2-40B4-BE49-F238E27FC236}">
                <a16:creationId xmlns:a16="http://schemas.microsoft.com/office/drawing/2014/main" id="{3C85E8F6-D508-4EE8-9E38-6C56FF93D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875934"/>
              </p:ext>
            </p:extLst>
          </p:nvPr>
        </p:nvGraphicFramePr>
        <p:xfrm>
          <a:off x="8168785" y="3038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" name="Google Shape;441;gf714e84362_0_96">
            <a:extLst>
              <a:ext uri="{FF2B5EF4-FFF2-40B4-BE49-F238E27FC236}">
                <a16:creationId xmlns:a16="http://schemas.microsoft.com/office/drawing/2014/main" id="{6793961B-13D9-4918-9EF5-440B2F4135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742875"/>
              </p:ext>
            </p:extLst>
          </p:nvPr>
        </p:nvGraphicFramePr>
        <p:xfrm>
          <a:off x="8244985" y="3114411"/>
          <a:ext cx="1914250" cy="197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dirty="0"/>
                        <a:t>0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442;gf714e84362_0_96">
            <a:extLst>
              <a:ext uri="{FF2B5EF4-FFF2-40B4-BE49-F238E27FC236}">
                <a16:creationId xmlns:a16="http://schemas.microsoft.com/office/drawing/2014/main" id="{8B94791A-1D79-4955-96B6-39D073A6BC5C}"/>
              </a:ext>
            </a:extLst>
          </p:cNvPr>
          <p:cNvSpPr/>
          <p:nvPr/>
        </p:nvSpPr>
        <p:spPr>
          <a:xfrm>
            <a:off x="5358781" y="3113813"/>
            <a:ext cx="1304935" cy="851853"/>
          </a:xfrm>
          <a:prstGeom prst="rightArrow">
            <a:avLst>
              <a:gd name="adj1" fmla="val 55298"/>
              <a:gd name="adj2" fmla="val 5534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443;gf714e84362_0_96">
            <a:extLst>
              <a:ext uri="{FF2B5EF4-FFF2-40B4-BE49-F238E27FC236}">
                <a16:creationId xmlns:a16="http://schemas.microsoft.com/office/drawing/2014/main" id="{4EA90726-A349-484B-8468-6EBF8402F476}"/>
              </a:ext>
            </a:extLst>
          </p:cNvPr>
          <p:cNvGrpSpPr/>
          <p:nvPr/>
        </p:nvGrpSpPr>
        <p:grpSpPr>
          <a:xfrm>
            <a:off x="1382202" y="2252862"/>
            <a:ext cx="2292081" cy="252847"/>
            <a:chOff x="1060518" y="1952127"/>
            <a:chExt cx="2292081" cy="252847"/>
          </a:xfrm>
        </p:grpSpPr>
        <p:sp>
          <p:nvSpPr>
            <p:cNvPr id="156" name="Google Shape;444;gf714e84362_0_96">
              <a:extLst>
                <a:ext uri="{FF2B5EF4-FFF2-40B4-BE49-F238E27FC236}">
                  <a16:creationId xmlns:a16="http://schemas.microsoft.com/office/drawing/2014/main" id="{9A3059E6-2108-4825-AF0D-9FAD87E936C7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Google Shape;445;gf714e84362_0_96">
              <a:extLst>
                <a:ext uri="{FF2B5EF4-FFF2-40B4-BE49-F238E27FC236}">
                  <a16:creationId xmlns:a16="http://schemas.microsoft.com/office/drawing/2014/main" id="{B3AC58AB-F648-4B22-BAF4-B5C3E836C5E7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" name="Google Shape;446;gf714e84362_0_96">
            <a:extLst>
              <a:ext uri="{FF2B5EF4-FFF2-40B4-BE49-F238E27FC236}">
                <a16:creationId xmlns:a16="http://schemas.microsoft.com/office/drawing/2014/main" id="{C711ED7F-2ED5-4385-B032-72F49749BF53}"/>
              </a:ext>
            </a:extLst>
          </p:cNvPr>
          <p:cNvGrpSpPr/>
          <p:nvPr/>
        </p:nvGrpSpPr>
        <p:grpSpPr>
          <a:xfrm>
            <a:off x="1382202" y="3733202"/>
            <a:ext cx="2292081" cy="252847"/>
            <a:chOff x="1060518" y="1952127"/>
            <a:chExt cx="2292081" cy="252847"/>
          </a:xfrm>
        </p:grpSpPr>
        <p:sp>
          <p:nvSpPr>
            <p:cNvPr id="159" name="Google Shape;447;gf714e84362_0_96">
              <a:extLst>
                <a:ext uri="{FF2B5EF4-FFF2-40B4-BE49-F238E27FC236}">
                  <a16:creationId xmlns:a16="http://schemas.microsoft.com/office/drawing/2014/main" id="{F861A62D-7F07-47E2-ADEF-E6EFBD2B9B75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Google Shape;448;gf714e84362_0_96">
              <a:extLst>
                <a:ext uri="{FF2B5EF4-FFF2-40B4-BE49-F238E27FC236}">
                  <a16:creationId xmlns:a16="http://schemas.microsoft.com/office/drawing/2014/main" id="{85D6B57E-1AE7-4F45-820C-54954FE7AF25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" name="Google Shape;449;gf714e84362_0_96">
            <a:extLst>
              <a:ext uri="{FF2B5EF4-FFF2-40B4-BE49-F238E27FC236}">
                <a16:creationId xmlns:a16="http://schemas.microsoft.com/office/drawing/2014/main" id="{187CB12B-F003-491B-83B2-7DA87BDD90AF}"/>
              </a:ext>
            </a:extLst>
          </p:cNvPr>
          <p:cNvGrpSpPr/>
          <p:nvPr/>
        </p:nvGrpSpPr>
        <p:grpSpPr>
          <a:xfrm>
            <a:off x="1375576" y="4719583"/>
            <a:ext cx="2292081" cy="279351"/>
            <a:chOff x="1053892" y="1918997"/>
            <a:chExt cx="2292081" cy="279351"/>
          </a:xfrm>
        </p:grpSpPr>
        <p:sp>
          <p:nvSpPr>
            <p:cNvPr id="162" name="Google Shape;450;gf714e84362_0_96">
              <a:extLst>
                <a:ext uri="{FF2B5EF4-FFF2-40B4-BE49-F238E27FC236}">
                  <a16:creationId xmlns:a16="http://schemas.microsoft.com/office/drawing/2014/main" id="{CC8E43F2-D6A1-48A7-A6B1-B7E588C0F9E8}"/>
                </a:ext>
              </a:extLst>
            </p:cNvPr>
            <p:cNvSpPr txBox="1"/>
            <p:nvPr/>
          </p:nvSpPr>
          <p:spPr>
            <a:xfrm>
              <a:off x="1053892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451;gf714e84362_0_96">
              <a:extLst>
                <a:ext uri="{FF2B5EF4-FFF2-40B4-BE49-F238E27FC236}">
                  <a16:creationId xmlns:a16="http://schemas.microsoft.com/office/drawing/2014/main" id="{30015036-D4B4-483C-80A4-1F41438AD122}"/>
                </a:ext>
              </a:extLst>
            </p:cNvPr>
            <p:cNvSpPr txBox="1"/>
            <p:nvPr/>
          </p:nvSpPr>
          <p:spPr>
            <a:xfrm>
              <a:off x="3140765" y="191899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" name="Google Shape;412;gf714e84362_0_96">
            <a:extLst>
              <a:ext uri="{FF2B5EF4-FFF2-40B4-BE49-F238E27FC236}">
                <a16:creationId xmlns:a16="http://schemas.microsoft.com/office/drawing/2014/main" id="{912F6CD0-0AD0-4035-8F53-20CEFB9B1310}"/>
              </a:ext>
            </a:extLst>
          </p:cNvPr>
          <p:cNvSpPr/>
          <p:nvPr/>
        </p:nvSpPr>
        <p:spPr>
          <a:xfrm>
            <a:off x="1253848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415;gf714e84362_0_96">
            <a:extLst>
              <a:ext uri="{FF2B5EF4-FFF2-40B4-BE49-F238E27FC236}">
                <a16:creationId xmlns:a16="http://schemas.microsoft.com/office/drawing/2014/main" id="{22497932-E034-4590-A398-C9489E58DDB8}"/>
              </a:ext>
            </a:extLst>
          </p:cNvPr>
          <p:cNvSpPr/>
          <p:nvPr/>
        </p:nvSpPr>
        <p:spPr>
          <a:xfrm>
            <a:off x="1253848" y="46583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413;gf714e84362_0_96">
            <a:extLst>
              <a:ext uri="{FF2B5EF4-FFF2-40B4-BE49-F238E27FC236}">
                <a16:creationId xmlns:a16="http://schemas.microsoft.com/office/drawing/2014/main" id="{81370613-ECB7-4642-834B-E6B4FACB1AB6}"/>
              </a:ext>
            </a:extLst>
          </p:cNvPr>
          <p:cNvSpPr/>
          <p:nvPr/>
        </p:nvSpPr>
        <p:spPr>
          <a:xfrm>
            <a:off x="3351063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417;gf714e84362_0_96">
            <a:extLst>
              <a:ext uri="{FF2B5EF4-FFF2-40B4-BE49-F238E27FC236}">
                <a16:creationId xmlns:a16="http://schemas.microsoft.com/office/drawing/2014/main" id="{52B7C8B0-D2E8-4995-8A4E-0BADBBFEA997}"/>
              </a:ext>
            </a:extLst>
          </p:cNvPr>
          <p:cNvSpPr/>
          <p:nvPr/>
        </p:nvSpPr>
        <p:spPr>
          <a:xfrm>
            <a:off x="3351888" y="463089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299;p8">
            <a:extLst>
              <a:ext uri="{FF2B5EF4-FFF2-40B4-BE49-F238E27FC236}">
                <a16:creationId xmlns:a16="http://schemas.microsoft.com/office/drawing/2014/main" id="{65D1673B-1E57-4600-94EB-A8535B4AA93A}"/>
              </a:ext>
            </a:extLst>
          </p:cNvPr>
          <p:cNvSpPr txBox="1"/>
          <p:nvPr/>
        </p:nvSpPr>
        <p:spPr>
          <a:xfrm>
            <a:off x="2534624" y="6031107"/>
            <a:ext cx="712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multi-relational graphs to adjacent matrices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307;gf714e84362_0_24">
            <a:extLst>
              <a:ext uri="{FF2B5EF4-FFF2-40B4-BE49-F238E27FC236}">
                <a16:creationId xmlns:a16="http://schemas.microsoft.com/office/drawing/2014/main" id="{44614A31-F212-4E4A-8F3D-006C3676292B}"/>
              </a:ext>
            </a:extLst>
          </p:cNvPr>
          <p:cNvSpPr/>
          <p:nvPr/>
        </p:nvSpPr>
        <p:spPr>
          <a:xfrm>
            <a:off x="403860" y="1353672"/>
            <a:ext cx="11498579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991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Motivation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CX: Physical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ex- 4K movie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 + </a:t>
            </a:r>
            <a:r>
              <a:rPr lang="en-US" altLang="ko-KR" u="sng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Psychological feature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Mood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But the rating only has a limited CX scope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there is a fundamental limitation of recommendation.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Also, the CX field has not been fully researched.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sentiment, emotion information is extracted in review, they can be used as meaningful features.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27623"/>
            <a:ext cx="832290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9" y="1242845"/>
            <a:ext cx="1365652" cy="1365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3310078"/>
            <a:ext cx="1330861" cy="133086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0" y="6543039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9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1" r="1984" b="5827"/>
          <a:stretch/>
        </p:blipFill>
        <p:spPr>
          <a:xfrm>
            <a:off x="8739554" y="4707254"/>
            <a:ext cx="3325682" cy="1761066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01911-9256-4A38-BDD6-E5CE7B11B5F2}"/>
              </a:ext>
            </a:extLst>
          </p:cNvPr>
          <p:cNvSpPr/>
          <p:nvPr/>
        </p:nvSpPr>
        <p:spPr>
          <a:xfrm>
            <a:off x="9098279" y="5230707"/>
            <a:ext cx="1046481" cy="209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22406"/>
              </p:ext>
            </p:extLst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16775"/>
              </p:ext>
            </p:extLst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Research Question (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467031" y="2308683"/>
            <a:ext cx="11257938" cy="9505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affective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model?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467029" y="3969057"/>
            <a:ext cx="11257937" cy="9505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algorithms?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95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6586856" y="2697513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2625294" y="2700383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586856" y="6197573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3189839" y="4072845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3184289" y="6197573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2636393" y="4823889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7066809" y="5120415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3958293" y="4447715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D43FC-E677-4956-8A98-0C852B281BAB}"/>
              </a:ext>
            </a:extLst>
          </p:cNvPr>
          <p:cNvSpPr txBox="1"/>
          <p:nvPr/>
        </p:nvSpPr>
        <p:spPr>
          <a:xfrm>
            <a:off x="152409" y="6602513"/>
            <a:ext cx="10799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How to improve the accuracy of recommendation systems: Combining ratings and review texts sentiment scores (JIIS 2019)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44976</TotalTime>
  <Words>3120</Words>
  <Application>Microsoft Office PowerPoint</Application>
  <PresentationFormat>와이드스크린</PresentationFormat>
  <Paragraphs>624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맑은 고딕</vt:lpstr>
      <vt:lpstr>Cambria Math</vt:lpstr>
      <vt:lpstr>바탕</vt:lpstr>
      <vt:lpstr>굴림</vt:lpstr>
      <vt:lpstr>나눔스퀘어</vt:lpstr>
      <vt:lpstr>Times New Roman</vt:lpstr>
      <vt:lpstr>Arial</vt:lpstr>
      <vt:lpstr>나눔스퀘어 Bold</vt:lpstr>
      <vt:lpstr>나눔스퀘어 ExtraBold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1346</cp:revision>
  <dcterms:created xsi:type="dcterms:W3CDTF">2018-08-30T11:36:00Z</dcterms:created>
  <dcterms:modified xsi:type="dcterms:W3CDTF">2022-01-09T09:42:49Z</dcterms:modified>
</cp:coreProperties>
</file>